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2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7187E6-40B2-4CD5-A830-D16C17B8B10F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8823B2-D08D-43A9-9659-28755CC8E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744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29057" indent="-280406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2162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7027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18927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3319021F-6649-4A45-BD94-6854D0A55944}" type="slidenum">
              <a:rPr lang="en-US" sz="1200"/>
              <a:pPr/>
              <a:t>1</a:t>
            </a:fld>
            <a:endParaRPr lang="en-US" sz="1200"/>
          </a:p>
        </p:txBody>
      </p:sp>
      <p:sp>
        <p:nvSpPr>
          <p:cNvPr id="3072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29057" indent="-280406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2162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7027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18927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17AC31AE-E784-427F-91BB-31EB5ECCF876}" type="slidenum">
              <a:rPr lang="en-US" sz="1200"/>
              <a:pPr/>
              <a:t>10</a:t>
            </a:fld>
            <a:endParaRPr lang="en-US" sz="1200"/>
          </a:p>
        </p:txBody>
      </p:sp>
      <p:sp>
        <p:nvSpPr>
          <p:cNvPr id="4710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29057" indent="-280406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2162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7027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18927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66C2867D-1702-451C-8B8B-865DB13527A7}" type="slidenum">
              <a:rPr lang="en-US" sz="1200"/>
              <a:pPr/>
              <a:t>11</a:t>
            </a:fld>
            <a:endParaRPr lang="en-US" sz="1200"/>
          </a:p>
        </p:txBody>
      </p:sp>
      <p:sp>
        <p:nvSpPr>
          <p:cNvPr id="4813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29057" indent="-280406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2162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7027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18927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14B3EF4E-7BFE-46F8-BE88-CD953B2D8142}" type="slidenum">
              <a:rPr lang="en-US" sz="1200"/>
              <a:pPr/>
              <a:t>2</a:t>
            </a:fld>
            <a:endParaRPr lang="en-US" sz="1200"/>
          </a:p>
        </p:txBody>
      </p:sp>
      <p:sp>
        <p:nvSpPr>
          <p:cNvPr id="3891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29057" indent="-280406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2162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7027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18927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77BD6E5A-C218-4642-B66A-0A9454CAB893}" type="slidenum">
              <a:rPr lang="en-US" sz="1200"/>
              <a:pPr/>
              <a:t>3</a:t>
            </a:fld>
            <a:endParaRPr lang="en-US" sz="1200"/>
          </a:p>
        </p:txBody>
      </p:sp>
      <p:sp>
        <p:nvSpPr>
          <p:cNvPr id="3993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29057" indent="-280406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2162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7027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18927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B9682CE6-48B1-430F-A19E-2393EB3F8338}" type="slidenum">
              <a:rPr lang="en-US" sz="1200"/>
              <a:pPr/>
              <a:t>4</a:t>
            </a:fld>
            <a:endParaRPr lang="en-US" sz="1200"/>
          </a:p>
        </p:txBody>
      </p:sp>
      <p:sp>
        <p:nvSpPr>
          <p:cNvPr id="4096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29057" indent="-280406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2162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7027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18927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B9682CE6-48B1-430F-A19E-2393EB3F8338}" type="slidenum">
              <a:rPr lang="en-US" sz="1200"/>
              <a:pPr/>
              <a:t>5</a:t>
            </a:fld>
            <a:endParaRPr lang="en-US" sz="1200"/>
          </a:p>
        </p:txBody>
      </p:sp>
      <p:sp>
        <p:nvSpPr>
          <p:cNvPr id="4096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29057" indent="-280406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2162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7027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18927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2A4FE21E-737C-4774-91D1-5C361B1892DC}" type="slidenum">
              <a:rPr lang="en-US" sz="1200"/>
              <a:pPr/>
              <a:t>6</a:t>
            </a:fld>
            <a:endParaRPr lang="en-US" sz="1200"/>
          </a:p>
        </p:txBody>
      </p:sp>
      <p:sp>
        <p:nvSpPr>
          <p:cNvPr id="4198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29057" indent="-280406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2162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7027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18927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9AA9D20D-50D7-4B35-9EE0-B4F5AA93B1FE}" type="slidenum">
              <a:rPr lang="en-US" sz="1200"/>
              <a:pPr/>
              <a:t>7</a:t>
            </a:fld>
            <a:endParaRPr lang="en-US" sz="1200"/>
          </a:p>
        </p:txBody>
      </p:sp>
      <p:sp>
        <p:nvSpPr>
          <p:cNvPr id="4301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29057" indent="-280406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2162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7027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18927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437EBFE5-E1C6-48E4-A65F-602DC52BC9DF}" type="slidenum">
              <a:rPr lang="en-US" sz="1200"/>
              <a:pPr/>
              <a:t>8</a:t>
            </a:fld>
            <a:endParaRPr lang="en-US" sz="1200"/>
          </a:p>
        </p:txBody>
      </p:sp>
      <p:sp>
        <p:nvSpPr>
          <p:cNvPr id="4403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29057" indent="-280406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2162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7027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18927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1EAA6DB9-9724-4883-A674-7F7C32E0CE82}" type="slidenum">
              <a:rPr lang="en-US" sz="1200"/>
              <a:pPr/>
              <a:t>9</a:t>
            </a:fld>
            <a:endParaRPr lang="en-US" sz="1200"/>
          </a:p>
        </p:txBody>
      </p:sp>
      <p:sp>
        <p:nvSpPr>
          <p:cNvPr id="4505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Chapter 18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Classification</a:t>
            </a:r>
          </a:p>
        </p:txBody>
      </p:sp>
    </p:spTree>
    <p:extLst>
      <p:ext uri="{BB962C8B-B14F-4D97-AF65-F5344CB8AC3E}">
        <p14:creationId xmlns:p14="http://schemas.microsoft.com/office/powerpoint/2010/main" val="348549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mtClean="0"/>
              <a:t>Section 18-2: Modern Phylogenetic Taxonomy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Tahoma" pitchFamily="-48" charset="0"/>
              <a:buChar char="•"/>
              <a:defRPr/>
            </a:pPr>
            <a:r>
              <a:rPr lang="en-US" smtClean="0"/>
              <a:t>The newest form of phylogenetic classification is called </a:t>
            </a:r>
            <a:r>
              <a:rPr lang="en-US" b="1" i="1" smtClean="0"/>
              <a:t>cladistics</a:t>
            </a:r>
            <a:r>
              <a:rPr lang="en-US" smtClean="0"/>
              <a:t>.</a:t>
            </a:r>
          </a:p>
          <a:p>
            <a:pPr eaLnBrk="1" hangingPunct="1">
              <a:buFont typeface="Tahoma" pitchFamily="-48" charset="0"/>
              <a:buChar char="•"/>
              <a:defRPr/>
            </a:pPr>
            <a:endParaRPr lang="en-US" smtClean="0"/>
          </a:p>
          <a:p>
            <a:pPr eaLnBrk="1" hangingPunct="1">
              <a:buFont typeface="Tahoma" pitchFamily="-48" charset="0"/>
              <a:buChar char="•"/>
              <a:defRPr/>
            </a:pPr>
            <a:r>
              <a:rPr lang="en-US" smtClean="0"/>
              <a:t>It looks at derived characters or features that apparently developed only within the group under consideration.</a:t>
            </a:r>
          </a:p>
        </p:txBody>
      </p:sp>
    </p:spTree>
    <p:extLst>
      <p:ext uri="{BB962C8B-B14F-4D97-AF65-F5344CB8AC3E}">
        <p14:creationId xmlns:p14="http://schemas.microsoft.com/office/powerpoint/2010/main" val="260161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mtClean="0"/>
              <a:t>Section 18-2: Modern Phylogenetic Taxonomy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Tahoma" pitchFamily="-48" charset="0"/>
              <a:buChar char="•"/>
              <a:defRPr/>
            </a:pPr>
            <a:r>
              <a:rPr lang="en-US" smtClean="0"/>
              <a:t>An ancestry diagram in which cladistics evidence is laid out for evaluation is called a </a:t>
            </a:r>
            <a:r>
              <a:rPr lang="en-US" b="1" i="1" smtClean="0"/>
              <a:t>cladogram</a:t>
            </a:r>
            <a:r>
              <a:rPr lang="en-US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2361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4600" y="1219200"/>
            <a:ext cx="5943600" cy="1371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mtClean="0"/>
              <a:t>Section 18-2: Modern Phylogenetic Taxonomy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Tahoma" pitchFamily="-48" charset="0"/>
              <a:buChar char="•"/>
              <a:defRPr/>
            </a:pPr>
            <a:r>
              <a:rPr lang="en-US" sz="2400" b="1" i="1" smtClean="0"/>
              <a:t>Systematics  </a:t>
            </a:r>
            <a:r>
              <a:rPr lang="en-US" sz="2400" smtClean="0"/>
              <a:t>organizes the tremendous diversity of living things in the context of evolution.</a:t>
            </a:r>
          </a:p>
          <a:p>
            <a:pPr eaLnBrk="1" hangingPunct="1">
              <a:buFont typeface="Tahoma" pitchFamily="-48" charset="0"/>
              <a:buChar char="•"/>
              <a:defRPr/>
            </a:pPr>
            <a:endParaRPr lang="en-US" sz="2400" smtClean="0"/>
          </a:p>
          <a:p>
            <a:pPr eaLnBrk="1" hangingPunct="1">
              <a:buFont typeface="Tahoma" pitchFamily="-48" charset="0"/>
              <a:buChar char="•"/>
              <a:defRPr/>
            </a:pPr>
            <a:r>
              <a:rPr lang="en-US" sz="2400" smtClean="0"/>
              <a:t>This area of study utilizes </a:t>
            </a:r>
            <a:r>
              <a:rPr lang="en-US" sz="2400" b="1" i="1" smtClean="0"/>
              <a:t>phylogenetic trees</a:t>
            </a:r>
            <a:r>
              <a:rPr lang="en-US" sz="2400" smtClean="0"/>
              <a:t> which is a family tree that shows the evolutionary relationship thought to exist among groups of organisms.</a:t>
            </a:r>
            <a:endParaRPr lang="en-US" sz="2400" b="1" i="1" smtClean="0"/>
          </a:p>
        </p:txBody>
      </p:sp>
    </p:spTree>
    <p:extLst>
      <p:ext uri="{BB962C8B-B14F-4D97-AF65-F5344CB8AC3E}">
        <p14:creationId xmlns:p14="http://schemas.microsoft.com/office/powerpoint/2010/main" val="11616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438400" y="1219200"/>
            <a:ext cx="6019800" cy="1371600"/>
          </a:xfrm>
        </p:spPr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Tahoma" pitchFamily="-48" charset="0"/>
              <a:buChar char="•"/>
              <a:defRPr/>
            </a:pPr>
            <a:endParaRPr lang="en-US" dirty="0" smtClean="0"/>
          </a:p>
        </p:txBody>
      </p:sp>
      <p:pic>
        <p:nvPicPr>
          <p:cNvPr id="1126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43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0"/>
            <a:ext cx="48006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4097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2438400" y="1219200"/>
            <a:ext cx="6019800" cy="1371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mtClean="0"/>
              <a:t>Section 18-2: Modern Phylogenetic Taxonomy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Tahoma" pitchFamily="-48" charset="0"/>
              <a:buChar char="•"/>
              <a:defRPr/>
            </a:pPr>
            <a:r>
              <a:rPr lang="en-US" smtClean="0"/>
              <a:t>The fossil record is commonly used to establish evolutionary links between organisms that no longer exist.</a:t>
            </a:r>
          </a:p>
        </p:txBody>
      </p:sp>
      <p:pic>
        <p:nvPicPr>
          <p:cNvPr id="1229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248150"/>
            <a:ext cx="3324225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735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2438400" y="1219200"/>
            <a:ext cx="6019800" cy="1371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mtClean="0"/>
              <a:t>Section 18-2: Modern Phylogenetic Taxonomy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Tahoma" pitchFamily="-48" charset="0"/>
              <a:buChar char="•"/>
              <a:defRPr/>
            </a:pPr>
            <a:r>
              <a:rPr lang="en-US" smtClean="0"/>
              <a:t>The fossil record is commonly used to establish evolutionary links between organisms that no longer exist.</a:t>
            </a:r>
          </a:p>
        </p:txBody>
      </p:sp>
      <p:pic>
        <p:nvPicPr>
          <p:cNvPr id="1229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248150"/>
            <a:ext cx="3324225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4760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2362200" y="1219200"/>
            <a:ext cx="6096000" cy="13716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Section 18-2: Modern Phylogenetic Taxonomy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Tahoma" pitchFamily="-48" charset="0"/>
              <a:buChar char="•"/>
              <a:defRPr/>
            </a:pPr>
            <a:r>
              <a:rPr lang="en-US" smtClean="0"/>
              <a:t>The morphology of organisms also acts as evidence of a common evolutionary history.</a:t>
            </a:r>
          </a:p>
        </p:txBody>
      </p:sp>
      <p:pic>
        <p:nvPicPr>
          <p:cNvPr id="1331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733800"/>
            <a:ext cx="5219700" cy="303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6684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2438400" y="1219200"/>
            <a:ext cx="6019800" cy="1371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mtClean="0"/>
              <a:t>Section 18-2: Modern Phylogenetic Taxonomy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Tahoma" pitchFamily="-48" charset="0"/>
              <a:buChar char="•"/>
              <a:defRPr/>
            </a:pPr>
            <a:r>
              <a:rPr lang="en-US" sz="2400" smtClean="0"/>
              <a:t>Embriological evidence is also used by scientists to help classify organisms.</a:t>
            </a:r>
          </a:p>
          <a:p>
            <a:pPr eaLnBrk="1" hangingPunct="1">
              <a:buFont typeface="Tahoma" pitchFamily="-48" charset="0"/>
              <a:buChar char="•"/>
              <a:defRPr/>
            </a:pPr>
            <a:endParaRPr lang="en-US" sz="2400" smtClean="0"/>
          </a:p>
          <a:p>
            <a:pPr eaLnBrk="1" hangingPunct="1">
              <a:buFont typeface="Tahoma" pitchFamily="-48" charset="0"/>
              <a:buChar char="•"/>
              <a:defRPr/>
            </a:pPr>
            <a:r>
              <a:rPr lang="en-US" sz="2400" smtClean="0"/>
              <a:t>The general development of embryos is the same.</a:t>
            </a:r>
          </a:p>
          <a:p>
            <a:pPr eaLnBrk="1" hangingPunct="1">
              <a:buFont typeface="Tahoma" pitchFamily="-48" charset="0"/>
              <a:buChar char="•"/>
              <a:defRPr/>
            </a:pPr>
            <a:endParaRPr lang="en-US" sz="2400" smtClean="0"/>
          </a:p>
          <a:p>
            <a:pPr eaLnBrk="1" hangingPunct="1">
              <a:buFont typeface="Tahoma" pitchFamily="-48" charset="0"/>
              <a:buChar char="•"/>
              <a:defRPr/>
            </a:pPr>
            <a:r>
              <a:rPr lang="en-US" sz="2400" smtClean="0"/>
              <a:t>There are however a few stages early on that serve as divisions among organisms</a:t>
            </a:r>
          </a:p>
        </p:txBody>
      </p:sp>
    </p:spTree>
    <p:extLst>
      <p:ext uri="{BB962C8B-B14F-4D97-AF65-F5344CB8AC3E}">
        <p14:creationId xmlns:p14="http://schemas.microsoft.com/office/powerpoint/2010/main" val="219765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2438400" y="1219200"/>
            <a:ext cx="6019800" cy="1371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mtClean="0"/>
              <a:t>Section 18-2: Modern Phylogenetic Taxonomy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r>
              <a:rPr lang="en-US" sz="2400" smtClean="0"/>
              <a:t>Within a matter of hours of conception a ball of cells known as a </a:t>
            </a:r>
            <a:r>
              <a:rPr lang="en-US" sz="2400" b="1" i="1" smtClean="0"/>
              <a:t>blastula</a:t>
            </a:r>
            <a:r>
              <a:rPr lang="en-US" sz="2400" smtClean="0"/>
              <a:t> forms.</a:t>
            </a:r>
          </a:p>
          <a:p>
            <a:pPr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endParaRPr lang="en-US" sz="2400" smtClean="0"/>
          </a:p>
          <a:p>
            <a:pPr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r>
              <a:rPr lang="en-US" sz="2400" smtClean="0"/>
              <a:t>A </a:t>
            </a:r>
            <a:r>
              <a:rPr lang="en-US" sz="2400" b="1" i="1" smtClean="0"/>
              <a:t>blastospore</a:t>
            </a:r>
            <a:r>
              <a:rPr lang="en-US" sz="2400" smtClean="0"/>
              <a:t>, small indention, develops on the outside of the blastula; this will become the anterior end of the digestive system in some organisms and the posterior end in others.</a:t>
            </a:r>
          </a:p>
          <a:p>
            <a:pPr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endParaRPr lang="en-US" sz="2400" smtClean="0"/>
          </a:p>
          <a:p>
            <a:pPr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r>
              <a:rPr lang="en-US" sz="2400" smtClean="0"/>
              <a:t>These developmental differences imply a relative closeness in organisms that develop in the same form.</a:t>
            </a:r>
          </a:p>
        </p:txBody>
      </p:sp>
    </p:spTree>
    <p:extLst>
      <p:ext uri="{BB962C8B-B14F-4D97-AF65-F5344CB8AC3E}">
        <p14:creationId xmlns:p14="http://schemas.microsoft.com/office/powerpoint/2010/main" val="256376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2362200" y="1219200"/>
            <a:ext cx="6096000" cy="13716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Section 18-2: Modern Phylogenetic Taxonomy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Tahoma" pitchFamily="-48" charset="0"/>
              <a:buChar char="•"/>
              <a:defRPr/>
            </a:pPr>
            <a:r>
              <a:rPr lang="en-US" smtClean="0"/>
              <a:t>Karyotypes of organisms can now be used to compare organisms DNA and RNA.</a:t>
            </a:r>
          </a:p>
          <a:p>
            <a:pPr eaLnBrk="1" hangingPunct="1">
              <a:buFont typeface="Tahoma" pitchFamily="-48" charset="0"/>
              <a:buChar char="•"/>
              <a:defRPr/>
            </a:pPr>
            <a:endParaRPr lang="en-US" smtClean="0"/>
          </a:p>
          <a:p>
            <a:pPr eaLnBrk="1" hangingPunct="1">
              <a:buFont typeface="Tahoma" pitchFamily="-48" charset="0"/>
              <a:buChar char="•"/>
              <a:defRPr/>
            </a:pPr>
            <a:r>
              <a:rPr lang="en-US" smtClean="0"/>
              <a:t>Similar banding shows a common evolutionary history and therefore a close relationship among the two organisms. </a:t>
            </a:r>
          </a:p>
        </p:txBody>
      </p:sp>
    </p:spTree>
    <p:extLst>
      <p:ext uri="{BB962C8B-B14F-4D97-AF65-F5344CB8AC3E}">
        <p14:creationId xmlns:p14="http://schemas.microsoft.com/office/powerpoint/2010/main" val="350184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</TotalTime>
  <Words>332</Words>
  <Application>Microsoft Office PowerPoint</Application>
  <PresentationFormat>On-screen Show (4:3)</PresentationFormat>
  <Paragraphs>45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Austin</vt:lpstr>
      <vt:lpstr>Chapter 18</vt:lpstr>
      <vt:lpstr>Section 18-2: Modern Phylogenetic Taxonomy</vt:lpstr>
      <vt:lpstr>PowerPoint Presentation</vt:lpstr>
      <vt:lpstr>Section 18-2: Modern Phylogenetic Taxonomy</vt:lpstr>
      <vt:lpstr>Section 18-2: Modern Phylogenetic Taxonomy</vt:lpstr>
      <vt:lpstr>Section 18-2: Modern Phylogenetic Taxonomy</vt:lpstr>
      <vt:lpstr>Section 18-2: Modern Phylogenetic Taxonomy</vt:lpstr>
      <vt:lpstr>Section 18-2: Modern Phylogenetic Taxonomy</vt:lpstr>
      <vt:lpstr>Section 18-2: Modern Phylogenetic Taxonomy</vt:lpstr>
      <vt:lpstr>Section 18-2: Modern Phylogenetic Taxonomy</vt:lpstr>
      <vt:lpstr>Section 18-2: Modern Phylogenetic Taxonomy</vt:lpstr>
    </vt:vector>
  </TitlesOfParts>
  <Company>GNASD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18</dc:title>
  <dc:creator>prushinskid</dc:creator>
  <cp:lastModifiedBy>prushinskid</cp:lastModifiedBy>
  <cp:revision>2</cp:revision>
  <dcterms:created xsi:type="dcterms:W3CDTF">2012-03-08T15:53:40Z</dcterms:created>
  <dcterms:modified xsi:type="dcterms:W3CDTF">2012-03-08T15:58:18Z</dcterms:modified>
</cp:coreProperties>
</file>